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arlow" pitchFamily="2" charset="77"/>
      <p:regular r:id="rId11"/>
      <p:italic r:id="rId12"/>
    </p:embeddedFont>
    <p:embeddedFont>
      <p:font typeface="Barlow Bold" pitchFamily="2" charset="77"/>
      <p:regular r:id="rId13"/>
      <p:bold r:id="rId14"/>
    </p:embeddedFont>
    <p:embeddedFont>
      <p:font typeface="Barlow Light" panose="020F0302020204030204" pitchFamily="34" charset="0"/>
      <p:regular r:id="rId15"/>
    </p:embeddedFont>
    <p:embeddedFont>
      <p:font typeface="Barlow Light Italics" pitchFamily="2" charset="77"/>
      <p:regular r:id="rId16"/>
      <p:italic r:id="rId17"/>
    </p:embeddedFont>
    <p:embeddedFont>
      <p:font typeface="Barlow Medium" panose="020F0502020204030204" pitchFamily="34" charset="0"/>
      <p:regular r:id="rId18"/>
    </p:embeddedFont>
    <p:embeddedFont>
      <p:font typeface="Barlow Medium Italics" pitchFamily="2" charset="77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nva Sans" panose="020B0503030501040103" pitchFamily="34" charset="0"/>
      <p:regular r:id="rId25"/>
    </p:embeddedFont>
    <p:embeddedFont>
      <p:font typeface="Canva Sans Bold" panose="020B0803030501040103" pitchFamily="34" charset="0"/>
      <p:regular r:id="rId26"/>
      <p:bold r:id="rId27"/>
    </p:embeddedFont>
    <p:embeddedFont>
      <p:font typeface="Distillery Display" pitchFamily="2" charset="7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03" autoAdjust="0"/>
  </p:normalViewPr>
  <p:slideViewPr>
    <p:cSldViewPr>
      <p:cViewPr varScale="1">
        <p:scale>
          <a:sx n="72" d="100"/>
          <a:sy n="72" d="100"/>
        </p:scale>
        <p:origin x="760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316" b="-1331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7637237" cy="10287000"/>
            <a:chOff x="0" y="0"/>
            <a:chExt cx="201145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11453" cy="2709333"/>
            </a:xfrm>
            <a:custGeom>
              <a:avLst/>
              <a:gdLst/>
              <a:ahLst/>
              <a:cxnLst/>
              <a:rect l="l" t="t" r="r" b="b"/>
              <a:pathLst>
                <a:path w="2011453" h="2709333">
                  <a:moveTo>
                    <a:pt x="0" y="0"/>
                  </a:moveTo>
                  <a:lnTo>
                    <a:pt x="2011453" y="0"/>
                  </a:lnTo>
                  <a:lnTo>
                    <a:pt x="201145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252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1145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36868" y="419440"/>
            <a:ext cx="8424012" cy="6179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79"/>
              </a:lnSpc>
            </a:pPr>
            <a:r>
              <a:rPr lang="en-US" sz="8799" spc="439" dirty="0">
                <a:solidFill>
                  <a:srgbClr val="B6DADF"/>
                </a:solidFill>
                <a:latin typeface="Barlow Medium"/>
              </a:rPr>
              <a:t>PATH NAVIGATION FOR A SMART CITY</a:t>
            </a:r>
          </a:p>
          <a:p>
            <a:pPr>
              <a:lnSpc>
                <a:spcPts val="9680"/>
              </a:lnSpc>
            </a:pPr>
            <a:r>
              <a:rPr lang="en-US" sz="8800" spc="439" dirty="0">
                <a:solidFill>
                  <a:srgbClr val="B6DADF"/>
                </a:solidFill>
                <a:latin typeface="Barlow Medium"/>
              </a:rPr>
              <a:t>GROUP(14)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2113832" y="7055485"/>
            <a:ext cx="9424137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3200" dirty="0">
                <a:solidFill>
                  <a:srgbClr val="FFFFFF"/>
                </a:solidFill>
                <a:latin typeface="Barlow Light"/>
              </a:rPr>
              <a:t>                             </a:t>
            </a:r>
            <a:r>
              <a:rPr lang="en-US" sz="3200" dirty="0">
                <a:solidFill>
                  <a:srgbClr val="FFFFFF"/>
                </a:solidFill>
                <a:latin typeface="Barlow Bold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Barlow"/>
              </a:rPr>
              <a:t>TEAM MEMBERS : </a:t>
            </a:r>
          </a:p>
          <a:p>
            <a:pPr>
              <a:lnSpc>
                <a:spcPts val="3520"/>
              </a:lnSpc>
            </a:pPr>
            <a:r>
              <a:rPr lang="en-US" sz="3200" dirty="0">
                <a:solidFill>
                  <a:srgbClr val="FFFFFF"/>
                </a:solidFill>
                <a:latin typeface="Barlow"/>
              </a:rPr>
              <a:t>                             </a:t>
            </a:r>
            <a:r>
              <a:rPr lang="en-US" sz="3200" dirty="0">
                <a:solidFill>
                  <a:srgbClr val="FFFFFF"/>
                </a:solidFill>
                <a:latin typeface="Barlow Bold"/>
              </a:rPr>
              <a:t> Shafiya Begum AP21110010983</a:t>
            </a:r>
          </a:p>
          <a:p>
            <a:pPr>
              <a:lnSpc>
                <a:spcPts val="3520"/>
              </a:lnSpc>
            </a:pPr>
            <a:r>
              <a:rPr lang="en-US" sz="3200" dirty="0">
                <a:solidFill>
                  <a:srgbClr val="FFFFFF"/>
                </a:solidFill>
                <a:latin typeface="Barlow"/>
              </a:rPr>
              <a:t>                              Navya Kotha AP21110010992</a:t>
            </a:r>
          </a:p>
          <a:p>
            <a:pPr>
              <a:lnSpc>
                <a:spcPts val="3520"/>
              </a:lnSpc>
            </a:pPr>
            <a:r>
              <a:rPr lang="en-US" sz="3200" dirty="0">
                <a:solidFill>
                  <a:srgbClr val="FFFFFF"/>
                </a:solidFill>
                <a:latin typeface="Barlow"/>
              </a:rPr>
              <a:t>                              Renuka Kondapaneni AP21110011250</a:t>
            </a:r>
          </a:p>
          <a:p>
            <a:pPr>
              <a:lnSpc>
                <a:spcPts val="3520"/>
              </a:lnSpc>
            </a:pPr>
            <a:r>
              <a:rPr lang="en-US" sz="3200" dirty="0">
                <a:solidFill>
                  <a:srgbClr val="FFFFFF"/>
                </a:solidFill>
                <a:latin typeface="Barlow"/>
              </a:rPr>
              <a:t>                              Bhavya Sri.V AP21110011007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5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120062"/>
            <a:ext cx="18288000" cy="3238500"/>
          </a:xfrm>
          <a:custGeom>
            <a:avLst/>
            <a:gdLst/>
            <a:ahLst/>
            <a:cxnLst/>
            <a:rect l="l" t="t" r="r" b="b"/>
            <a:pathLst>
              <a:path w="18288000" h="3238500">
                <a:moveTo>
                  <a:pt x="0" y="0"/>
                </a:moveTo>
                <a:lnTo>
                  <a:pt x="18288000" y="0"/>
                </a:lnTo>
                <a:lnTo>
                  <a:pt x="18288000" y="3238500"/>
                </a:lnTo>
                <a:lnTo>
                  <a:pt x="0" y="3238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 t="-203764" b="-73176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5970304" y="1028700"/>
            <a:ext cx="60892" cy="4191000"/>
          </a:xfrm>
          <a:prstGeom prst="rect">
            <a:avLst/>
          </a:prstGeom>
          <a:solidFill>
            <a:srgbClr val="BAD4DB"/>
          </a:solidFill>
        </p:spPr>
      </p:sp>
      <p:sp>
        <p:nvSpPr>
          <p:cNvPr id="4" name="Freeform 4"/>
          <p:cNvSpPr/>
          <p:nvPr/>
        </p:nvSpPr>
        <p:spPr>
          <a:xfrm>
            <a:off x="7862546" y="2307016"/>
            <a:ext cx="7008798" cy="5494126"/>
          </a:xfrm>
          <a:custGeom>
            <a:avLst/>
            <a:gdLst/>
            <a:ahLst/>
            <a:cxnLst/>
            <a:rect l="l" t="t" r="r" b="b"/>
            <a:pathLst>
              <a:path w="7008798" h="5494126">
                <a:moveTo>
                  <a:pt x="0" y="0"/>
                </a:moveTo>
                <a:lnTo>
                  <a:pt x="7008798" y="0"/>
                </a:lnTo>
                <a:lnTo>
                  <a:pt x="7008798" y="5494126"/>
                </a:lnTo>
                <a:lnTo>
                  <a:pt x="0" y="54941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2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1697321" y="1499235"/>
            <a:ext cx="7239000" cy="2025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920"/>
              </a:lnSpc>
            </a:pPr>
            <a:r>
              <a:rPr lang="en-US" sz="7200" spc="359">
                <a:solidFill>
                  <a:srgbClr val="BAD4DB"/>
                </a:solidFill>
                <a:latin typeface="Barlow Medium"/>
              </a:rPr>
              <a:t>PROBLEM</a:t>
            </a:r>
          </a:p>
          <a:p>
            <a:pPr algn="r">
              <a:lnSpc>
                <a:spcPts val="7920"/>
              </a:lnSpc>
            </a:pPr>
            <a:r>
              <a:rPr lang="en-US" sz="7200" spc="359">
                <a:solidFill>
                  <a:srgbClr val="BAD4DB"/>
                </a:solidFill>
                <a:latin typeface="Barlow Medium"/>
              </a:rPr>
              <a:t>STATEMENT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59821" y="754669"/>
            <a:ext cx="11039127" cy="118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5"/>
              </a:lnSpc>
            </a:pPr>
            <a:r>
              <a:rPr lang="en-US" sz="3170">
                <a:solidFill>
                  <a:srgbClr val="FFFFFF"/>
                </a:solidFill>
                <a:latin typeface="Barlow Light"/>
              </a:rPr>
              <a:t>To  create a path planning solution for robot R that moves from</a:t>
            </a:r>
          </a:p>
          <a:p>
            <a:pPr>
              <a:lnSpc>
                <a:spcPts val="4755"/>
              </a:lnSpc>
            </a:pPr>
            <a:r>
              <a:rPr lang="en-US" sz="3170">
                <a:solidFill>
                  <a:srgbClr val="FFFFFF"/>
                </a:solidFill>
                <a:latin typeface="Barlow Light"/>
              </a:rPr>
              <a:t> location A to B in the shortest cost path using A* algorithm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2095500" y="549592"/>
            <a:ext cx="8998744" cy="102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920"/>
              </a:lnSpc>
            </a:pPr>
            <a:r>
              <a:rPr lang="en-US" sz="7200" spc="359">
                <a:solidFill>
                  <a:srgbClr val="BAD4DB"/>
                </a:solidFill>
                <a:latin typeface="Barlow Medium"/>
              </a:rPr>
              <a:t>INTRODUCTION</a:t>
            </a:r>
          </a:p>
        </p:txBody>
      </p:sp>
      <p:sp>
        <p:nvSpPr>
          <p:cNvPr id="3" name="AutoShape 3"/>
          <p:cNvSpPr/>
          <p:nvPr/>
        </p:nvSpPr>
        <p:spPr>
          <a:xfrm rot="5400000">
            <a:off x="3400935" y="-490572"/>
            <a:ext cx="60892" cy="4191000"/>
          </a:xfrm>
          <a:prstGeom prst="rect">
            <a:avLst/>
          </a:prstGeom>
          <a:solidFill>
            <a:srgbClr val="BAD4DB"/>
          </a:solidFill>
        </p:spPr>
      </p:sp>
      <p:sp>
        <p:nvSpPr>
          <p:cNvPr id="4" name="TextBox 4"/>
          <p:cNvSpPr txBox="1"/>
          <p:nvPr/>
        </p:nvSpPr>
        <p:spPr>
          <a:xfrm>
            <a:off x="428625" y="2027169"/>
            <a:ext cx="13842064" cy="7435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0794" lvl="1" indent="-325397">
              <a:lnSpc>
                <a:spcPts val="4521"/>
              </a:lnSpc>
              <a:buFont typeface="Arial"/>
              <a:buChar char="•"/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Path planning is used to find a path for a robot or vehicle to navigate from a start to a goal state .In this project we will be using A* algorithm.</a:t>
            </a:r>
          </a:p>
          <a:p>
            <a:pPr marL="650794" lvl="1" indent="-325397">
              <a:lnSpc>
                <a:spcPts val="4521"/>
              </a:lnSpc>
              <a:buFont typeface="Arial"/>
              <a:buChar char="•"/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Two Types of Path Planning:</a:t>
            </a:r>
          </a:p>
          <a:p>
            <a:pPr>
              <a:lnSpc>
                <a:spcPts val="4521"/>
              </a:lnSpc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             1.Global(Informed)-static, well known, complete path, expensive </a:t>
            </a:r>
            <a:r>
              <a:rPr lang="en-US" sz="3014" dirty="0" err="1">
                <a:solidFill>
                  <a:srgbClr val="272523"/>
                </a:solidFill>
                <a:latin typeface="Barlow Light"/>
              </a:rPr>
              <a:t>complextiy</a:t>
            </a:r>
            <a:r>
              <a:rPr lang="en-US" sz="3014" dirty="0">
                <a:solidFill>
                  <a:srgbClr val="272523"/>
                </a:solidFill>
                <a:latin typeface="Barlow Light"/>
              </a:rPr>
              <a:t>.</a:t>
            </a:r>
          </a:p>
          <a:p>
            <a:pPr>
              <a:lnSpc>
                <a:spcPts val="4521"/>
              </a:lnSpc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             2.Local(uninformed)-dynamic and unknown, more adaptable but</a:t>
            </a:r>
          </a:p>
          <a:p>
            <a:pPr>
              <a:lnSpc>
                <a:spcPts val="4521"/>
              </a:lnSpc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                                                           computationally  challenging.                                                                                                      3.Essential Trade-Off Criteria:</a:t>
            </a:r>
          </a:p>
          <a:p>
            <a:pPr marL="1301587" lvl="2" indent="-433862">
              <a:lnSpc>
                <a:spcPts val="4521"/>
              </a:lnSpc>
              <a:buFont typeface="Arial"/>
              <a:buChar char="•"/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Optimization</a:t>
            </a:r>
          </a:p>
          <a:p>
            <a:pPr marL="1301587" lvl="2" indent="-433862">
              <a:lnSpc>
                <a:spcPts val="4521"/>
              </a:lnSpc>
              <a:buFont typeface="Arial"/>
              <a:buChar char="•"/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Completeness</a:t>
            </a:r>
          </a:p>
          <a:p>
            <a:pPr marL="1301587" lvl="2" indent="-433862">
              <a:lnSpc>
                <a:spcPts val="4521"/>
              </a:lnSpc>
              <a:buFont typeface="Arial"/>
              <a:buChar char="•"/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Accuracy/Precision</a:t>
            </a:r>
          </a:p>
          <a:p>
            <a:pPr>
              <a:lnSpc>
                <a:spcPts val="4521"/>
              </a:lnSpc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             </a:t>
            </a:r>
            <a:r>
              <a:rPr lang="en-US" sz="3014" dirty="0" err="1">
                <a:solidFill>
                  <a:srgbClr val="272523"/>
                </a:solidFill>
                <a:latin typeface="Barlow Light"/>
              </a:rPr>
              <a:t>d.Execution</a:t>
            </a:r>
            <a:r>
              <a:rPr lang="en-US" sz="3014" dirty="0">
                <a:solidFill>
                  <a:srgbClr val="272523"/>
                </a:solidFill>
                <a:latin typeface="Barlow Light"/>
              </a:rPr>
              <a:t> Time should be less</a:t>
            </a:r>
          </a:p>
          <a:p>
            <a:pPr>
              <a:lnSpc>
                <a:spcPts val="4521"/>
              </a:lnSpc>
            </a:pPr>
            <a:r>
              <a:rPr lang="en-US" sz="3014" dirty="0">
                <a:solidFill>
                  <a:srgbClr val="272523"/>
                </a:solidFill>
                <a:latin typeface="Barlow Light"/>
              </a:rPr>
              <a:t>  4.Heuristic Function: A function that estimates the distance between a node and           the goal state, guiding the search towards the goal.</a:t>
            </a:r>
          </a:p>
        </p:txBody>
      </p:sp>
      <p:sp>
        <p:nvSpPr>
          <p:cNvPr id="5" name="AutoShape 5"/>
          <p:cNvSpPr/>
          <p:nvPr/>
        </p:nvSpPr>
        <p:spPr>
          <a:xfrm>
            <a:off x="16230600" y="0"/>
            <a:ext cx="2057400" cy="10287000"/>
          </a:xfrm>
          <a:prstGeom prst="rect">
            <a:avLst/>
          </a:prstGeom>
          <a:solidFill>
            <a:srgbClr val="BAD4DB">
              <a:alpha val="80000"/>
            </a:srgbClr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71500" y="0"/>
            <a:ext cx="2057400" cy="10287000"/>
          </a:xfrm>
          <a:prstGeom prst="rect">
            <a:avLst/>
          </a:prstGeom>
          <a:solidFill>
            <a:srgbClr val="BAD4DB">
              <a:alpha val="80000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2088356" y="5583460"/>
            <a:ext cx="16449675" cy="4257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35"/>
              </a:lnSpc>
            </a:pPr>
            <a:endParaRPr/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 Italics"/>
              </a:rPr>
              <a:t>-&gt;  For this problem statement we are using the approach of A * Algorithms.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 Italics"/>
              </a:rPr>
              <a:t> f(r) = g(n) + h(n.)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 Italics"/>
              </a:rPr>
              <a:t>g(n) = cost so far to reach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 Italics"/>
              </a:rPr>
              <a:t>n (n) = estimated cost to goal from n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 Italics"/>
              </a:rPr>
              <a:t>f(n) = estimated total cost of path through n to goal A* search uses an admissible heuristic i.e., h(n) ≤h*(n) where h*(n) is the true cost from n.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38325" y="1370171"/>
            <a:ext cx="16449675" cy="3630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0" lvl="1" indent="-345440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It is known for its efficiency and effectiveness in finding optimal paths in various domains.</a:t>
            </a:r>
          </a:p>
          <a:p>
            <a:pPr marL="690881" lvl="1" indent="-345440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Can handle complex environments with obstacles and constraints.</a:t>
            </a:r>
          </a:p>
          <a:p>
            <a:pPr marL="690881" lvl="1" indent="-345440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Adaptable to dynamic and changing conditions.</a:t>
            </a:r>
          </a:p>
          <a:p>
            <a:pPr marL="690881" lvl="1" indent="-345440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Applications:Robotics,Video games,Route Planning,Logistics,Artificial Intelligence.</a:t>
            </a:r>
          </a:p>
          <a:p>
            <a:pPr marL="690881" lvl="1" indent="-345440">
              <a:lnSpc>
                <a:spcPts val="4800"/>
              </a:lnSpc>
              <a:buFont typeface="Arial"/>
              <a:buChar char="•"/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Key Features:Admissibility,Heuristic Guidance,Efficiency,versatility.</a:t>
            </a:r>
          </a:p>
          <a:p>
            <a:pPr>
              <a:lnSpc>
                <a:spcPts val="4800"/>
              </a:lnSpc>
            </a:pPr>
            <a:endParaRPr lang="en-US" sz="3200">
              <a:solidFill>
                <a:srgbClr val="272523"/>
              </a:solidFill>
              <a:latin typeface="Barlow Ligh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38325" y="4752022"/>
            <a:ext cx="16449675" cy="668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49"/>
              </a:lnSpc>
              <a:spcBef>
                <a:spcPct val="0"/>
              </a:spcBef>
            </a:pPr>
            <a:r>
              <a:rPr lang="en-US" sz="3699" spc="369">
                <a:solidFill>
                  <a:srgbClr val="BAD4DB"/>
                </a:solidFill>
                <a:latin typeface="Barlow Medium"/>
              </a:rPr>
              <a:t>METHODOLOGY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38325" y="639604"/>
            <a:ext cx="16449675" cy="668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49"/>
              </a:lnSpc>
            </a:pPr>
            <a:r>
              <a:rPr lang="en-US" sz="3699" spc="369">
                <a:solidFill>
                  <a:srgbClr val="BAD4DB"/>
                </a:solidFill>
                <a:latin typeface="Barlow Medium"/>
              </a:rPr>
              <a:t>WHY A* ALGORITHM?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88356" y="5592985"/>
            <a:ext cx="16449675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00"/>
              </a:lnSpc>
              <a:spcBef>
                <a:spcPct val="0"/>
              </a:spcBef>
            </a:pPr>
            <a:r>
              <a:rPr lang="en-US" sz="3200" spc="320">
                <a:solidFill>
                  <a:srgbClr val="272523"/>
                </a:solidFill>
                <a:latin typeface="Barlow Medium Italics"/>
              </a:rPr>
              <a:t>CONSTRUCTION OF THE PROBLEM STATEMENT</a:t>
            </a:r>
          </a:p>
        </p:txBody>
      </p:sp>
      <p:sp>
        <p:nvSpPr>
          <p:cNvPr id="8" name="AutoShape 8"/>
          <p:cNvSpPr/>
          <p:nvPr/>
        </p:nvSpPr>
        <p:spPr>
          <a:xfrm rot="-10800000">
            <a:off x="1828800" y="370046"/>
            <a:ext cx="9525" cy="938213"/>
          </a:xfrm>
          <a:prstGeom prst="rect">
            <a:avLst/>
          </a:prstGeom>
          <a:solidFill>
            <a:srgbClr val="BAD4DB"/>
          </a:solidFill>
        </p:spPr>
      </p:sp>
      <p:sp>
        <p:nvSpPr>
          <p:cNvPr id="9" name="AutoShape 9"/>
          <p:cNvSpPr/>
          <p:nvPr/>
        </p:nvSpPr>
        <p:spPr>
          <a:xfrm rot="-10800000">
            <a:off x="1652588" y="370046"/>
            <a:ext cx="176212" cy="1211818"/>
          </a:xfrm>
          <a:prstGeom prst="rect">
            <a:avLst/>
          </a:prstGeom>
          <a:solidFill>
            <a:srgbClr val="BAD4DB"/>
          </a:solidFill>
        </p:spPr>
      </p:sp>
      <p:sp>
        <p:nvSpPr>
          <p:cNvPr id="10" name="AutoShape 10"/>
          <p:cNvSpPr/>
          <p:nvPr/>
        </p:nvSpPr>
        <p:spPr>
          <a:xfrm rot="-10800000">
            <a:off x="1652588" y="4537591"/>
            <a:ext cx="176212" cy="1211818"/>
          </a:xfrm>
          <a:prstGeom prst="rect">
            <a:avLst/>
          </a:prstGeom>
          <a:solidFill>
            <a:srgbClr val="BAD4DB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71500" y="0"/>
            <a:ext cx="2057400" cy="10287000"/>
          </a:xfrm>
          <a:prstGeom prst="rect">
            <a:avLst/>
          </a:prstGeom>
          <a:solidFill>
            <a:srgbClr val="BAD4DB">
              <a:alpha val="80000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2197894" y="1434941"/>
            <a:ext cx="15061406" cy="6678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1. Place the starting node s on open.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2. If open is empty, stop and return failure.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3. Remove from open the node n that has the smallest value of f*(n). If the node is a goal node,return success and stop. 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4.Otherwise,  Expand n, generating all of its successors n' and place n on closed. For every successor n', if n' is not already on open or closed attach a back-pointer to n, compute f*(n') and place it on open.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 5. Each n' that is already on open or closed should be attached to back-pointers which reflect the lowest g* (n') path. If n' was on closed and its pointer was changed, remove it and place it on open.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 6. Return to step 2.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39516" y="8484870"/>
            <a:ext cx="15778162" cy="180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By using the Methodology on the problem statement we get our path to reach from Arad to Bucharest as: </a:t>
            </a:r>
            <a:r>
              <a:rPr lang="en-US" sz="3200">
                <a:solidFill>
                  <a:srgbClr val="272523"/>
                </a:solidFill>
                <a:latin typeface="Barlow Bold"/>
              </a:rPr>
              <a:t>Arad -&gt; Sibiu -&gt; Ramnicu Valcea -&gt; Pitesti -&gt; Bucharest</a:t>
            </a:r>
          </a:p>
          <a:p>
            <a:pPr>
              <a:lnSpc>
                <a:spcPts val="4800"/>
              </a:lnSpc>
            </a:pPr>
            <a:r>
              <a:rPr lang="en-US" sz="3200">
                <a:solidFill>
                  <a:srgbClr val="272523"/>
                </a:solidFill>
                <a:latin typeface="Barlow Light"/>
              </a:rPr>
              <a:t>      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30396" y="677058"/>
            <a:ext cx="8547117" cy="59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36"/>
              </a:lnSpc>
            </a:pPr>
            <a:r>
              <a:rPr lang="en-US" sz="3291" spc="329">
                <a:solidFill>
                  <a:srgbClr val="272523"/>
                </a:solidFill>
                <a:latin typeface="Barlow Medium Italics"/>
              </a:rPr>
              <a:t>ALGORITHM</a:t>
            </a:r>
          </a:p>
        </p:txBody>
      </p:sp>
      <p:sp>
        <p:nvSpPr>
          <p:cNvPr id="6" name="AutoShape 6"/>
          <p:cNvSpPr/>
          <p:nvPr/>
        </p:nvSpPr>
        <p:spPr>
          <a:xfrm flipH="1">
            <a:off x="1504950" y="8280321"/>
            <a:ext cx="0" cy="195595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7" name="AutoShape 7"/>
          <p:cNvSpPr/>
          <p:nvPr/>
        </p:nvSpPr>
        <p:spPr>
          <a:xfrm flipH="1">
            <a:off x="17636728" y="8280321"/>
            <a:ext cx="0" cy="195595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DA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05425" y="1028700"/>
            <a:ext cx="13579439" cy="8801174"/>
          </a:xfrm>
          <a:custGeom>
            <a:avLst/>
            <a:gdLst/>
            <a:ahLst/>
            <a:cxnLst/>
            <a:rect l="l" t="t" r="r" b="b"/>
            <a:pathLst>
              <a:path w="13579439" h="8801174">
                <a:moveTo>
                  <a:pt x="0" y="0"/>
                </a:moveTo>
                <a:lnTo>
                  <a:pt x="13579439" y="0"/>
                </a:lnTo>
                <a:lnTo>
                  <a:pt x="13579439" y="8801174"/>
                </a:lnTo>
                <a:lnTo>
                  <a:pt x="0" y="88011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200" y="266700"/>
            <a:ext cx="14806747" cy="5866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82"/>
              </a:lnSpc>
            </a:pPr>
            <a:r>
              <a:rPr lang="en-US" sz="3487" dirty="0">
                <a:solidFill>
                  <a:srgbClr val="000000"/>
                </a:solidFill>
                <a:latin typeface="Canva Sans Bold"/>
              </a:rPr>
              <a:t>Output:</a:t>
            </a:r>
            <a:r>
              <a:rPr lang="en-US" sz="3487" dirty="0">
                <a:solidFill>
                  <a:srgbClr val="000000"/>
                </a:solidFill>
                <a:latin typeface="Canva Sans"/>
              </a:rPr>
              <a:t> Case 1: Path found by A* algorithm from Arad to Bucharest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DA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89026" y="1028700"/>
            <a:ext cx="11291791" cy="8507184"/>
          </a:xfrm>
          <a:custGeom>
            <a:avLst/>
            <a:gdLst/>
            <a:ahLst/>
            <a:cxnLst/>
            <a:rect l="l" t="t" r="r" b="b"/>
            <a:pathLst>
              <a:path w="11291791" h="8507184">
                <a:moveTo>
                  <a:pt x="0" y="0"/>
                </a:moveTo>
                <a:lnTo>
                  <a:pt x="11291791" y="0"/>
                </a:lnTo>
                <a:lnTo>
                  <a:pt x="11291791" y="8507184"/>
                </a:lnTo>
                <a:lnTo>
                  <a:pt x="0" y="85071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72" b="-27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47306" y="154396"/>
            <a:ext cx="1455071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Output: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 Case 2: Path found by A* algorithm from Craiova to Timisoara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5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7572375" cy="10287000"/>
          </a:xfrm>
          <a:custGeom>
            <a:avLst/>
            <a:gdLst/>
            <a:ahLst/>
            <a:cxnLst/>
            <a:rect l="l" t="t" r="r" b="b"/>
            <a:pathLst>
              <a:path w="7572375" h="10287000">
                <a:moveTo>
                  <a:pt x="0" y="0"/>
                </a:moveTo>
                <a:lnTo>
                  <a:pt x="7572375" y="0"/>
                </a:lnTo>
                <a:lnTo>
                  <a:pt x="757237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-47923" r="-5559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92931" y="4664393"/>
            <a:ext cx="6134100" cy="102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920"/>
              </a:lnSpc>
            </a:pPr>
            <a:r>
              <a:rPr lang="en-US" sz="7200" spc="359">
                <a:solidFill>
                  <a:srgbClr val="FFFFFF"/>
                </a:solidFill>
                <a:latin typeface="Barlow Medium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98681" y="1251585"/>
            <a:ext cx="8760619" cy="7698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50"/>
              </a:lnSpc>
            </a:pPr>
            <a:r>
              <a:rPr lang="en-US" sz="2700">
                <a:solidFill>
                  <a:srgbClr val="FFFFFF"/>
                </a:solidFill>
                <a:latin typeface="Barlow Light"/>
              </a:rPr>
              <a:t>By doing this project, we can conclude that A* is a versatile and efficient algorithm that guarantees the discovery of the shortest path from a start node to a goal node, given certain conditions. It uses the heuristic function, accommodating factors like travel time, cost, or other relevant metrics. </a:t>
            </a:r>
          </a:p>
          <a:p>
            <a:pPr>
              <a:lnSpc>
                <a:spcPts val="4050"/>
              </a:lnSpc>
            </a:pPr>
            <a:r>
              <a:rPr lang="en-US" sz="2700">
                <a:solidFill>
                  <a:srgbClr val="FFFFFF"/>
                </a:solidFill>
                <a:latin typeface="Barlow Light"/>
              </a:rPr>
              <a:t>Combining elements of Dijkstra's algorithm and greedy best-first search, A* employs a heuristic function to prioritize paths likely to lead to the goal quickly, resulting in faster convergence than uninformed search algorithms. Notably, A* demonstrates memory efficiency, making it well-suited for applications in memory-constrained environments. Widely employed in real-world scenarios .</a:t>
            </a:r>
          </a:p>
          <a:p>
            <a:pPr>
              <a:lnSpc>
                <a:spcPts val="4050"/>
              </a:lnSpc>
            </a:pPr>
            <a:r>
              <a:rPr lang="en-US" sz="2700">
                <a:solidFill>
                  <a:srgbClr val="FFFFFF"/>
                </a:solidFill>
                <a:latin typeface="Barlow Light"/>
              </a:rPr>
              <a:t>A* stands out for its capability to efficiently find optimal paths, making it a popular choice where computational resources are limited.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D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19201" y="3029880"/>
            <a:ext cx="6459897" cy="2113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7213"/>
              </a:lnSpc>
              <a:spcBef>
                <a:spcPct val="0"/>
              </a:spcBef>
            </a:pPr>
            <a:r>
              <a:rPr lang="en-US" sz="12295" dirty="0">
                <a:solidFill>
                  <a:srgbClr val="000000"/>
                </a:solidFill>
                <a:latin typeface="Distillery Display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CC4A1-0DBA-3C9A-D230-B6F451047345}"/>
              </a:ext>
            </a:extLst>
          </p:cNvPr>
          <p:cNvSpPr txBox="1"/>
          <p:nvPr/>
        </p:nvSpPr>
        <p:spPr>
          <a:xfrm>
            <a:off x="6172200" y="7277100"/>
            <a:ext cx="58068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Dr. Tapas Kumar Mishra Sir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723</Words>
  <Application>Microsoft Macintosh PowerPoint</Application>
  <PresentationFormat>Custom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Canva Sans Bold</vt:lpstr>
      <vt:lpstr>Canva Sans</vt:lpstr>
      <vt:lpstr>Barlow Medium</vt:lpstr>
      <vt:lpstr>Barlow Medium Italics</vt:lpstr>
      <vt:lpstr>Barlow Light</vt:lpstr>
      <vt:lpstr>Barlow Light Italics</vt:lpstr>
      <vt:lpstr>Distillery Display</vt:lpstr>
      <vt:lpstr>Barlow Bold</vt:lpstr>
      <vt:lpstr>Calibri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NAVIGATION FOR A SMART CITY</dc:title>
  <cp:lastModifiedBy>Shafiya Begum</cp:lastModifiedBy>
  <cp:revision>2</cp:revision>
  <dcterms:created xsi:type="dcterms:W3CDTF">2006-08-16T00:00:00Z</dcterms:created>
  <dcterms:modified xsi:type="dcterms:W3CDTF">2023-12-04T16:23:40Z</dcterms:modified>
  <dc:identifier>DAF10Tgvfno</dc:identifier>
</cp:coreProperties>
</file>

<file path=docProps/thumbnail.jpeg>
</file>